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6.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7.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8.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 id="2147483753" r:id="rId2"/>
    <p:sldMasterId id="2147483771" r:id="rId3"/>
    <p:sldMasterId id="2147483789" r:id="rId4"/>
    <p:sldMasterId id="2147483807" r:id="rId5"/>
    <p:sldMasterId id="2147483825" r:id="rId6"/>
    <p:sldMasterId id="2147483840" r:id="rId7"/>
    <p:sldMasterId id="2147483858" r:id="rId8"/>
  </p:sldMasterIdLst>
  <p:sldIdLst>
    <p:sldId id="256" r:id="rId9"/>
    <p:sldId id="257" r:id="rId10"/>
    <p:sldId id="258" r:id="rId11"/>
    <p:sldId id="259" r:id="rId12"/>
    <p:sldId id="260" r:id="rId13"/>
    <p:sldId id="262" r:id="rId14"/>
    <p:sldId id="261" r:id="rId15"/>
    <p:sldId id="263" r:id="rId16"/>
    <p:sldId id="264" r:id="rId17"/>
    <p:sldId id="265" r:id="rId18"/>
    <p:sldId id="2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4" d="100"/>
          <a:sy n="84" d="100"/>
        </p:scale>
        <p:origin x="6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linkedin.com/posts/hardik-girdhar_datascience-machinelearning-customeranalytics-activity-7261427095732379648-MRSQ/?utm_source=share&amp;utm_medium=member_ios" TargetMode="External"/><Relationship Id="rId1" Type="http://schemas.openxmlformats.org/officeDocument/2006/relationships/hyperlink" Target="Hardik-Girdhar/Machine-Learning-R-Algorithms" TargetMode="Externa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3" Type="http://schemas.openxmlformats.org/officeDocument/2006/relationships/hyperlink" Target="Hardik-Girdhar/Machine-Learning-R-Algorithms" TargetMode="External"/><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hyperlink" Target="https://www.linkedin.com/posts/hardik-girdhar_datascience-machinelearning-customeranalytics-activity-7261427095732379648-MRSQ/?utm_source=share&amp;utm_medium=member_ios" TargetMode="External"/><Relationship Id="rId5" Type="http://schemas.openxmlformats.org/officeDocument/2006/relationships/image" Target="../media/image45.svg"/><Relationship Id="rId4"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BC3937-CB94-4DCF-9018-B68378D050C2}"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22D98E5A-E91F-41E8-8F12-725C4DDDABDD}">
      <dgm:prSet/>
      <dgm:spPr/>
      <dgm:t>
        <a:bodyPr/>
        <a:lstStyle/>
        <a:p>
          <a:pPr>
            <a:lnSpc>
              <a:spcPct val="100000"/>
            </a:lnSpc>
          </a:pPr>
          <a:r>
            <a:rPr lang="en-US" b="0" i="0" baseline="0" dirty="0"/>
            <a:t>GitHub: </a:t>
          </a:r>
          <a:r>
            <a:rPr lang="en-US" b="0" i="0" baseline="0" dirty="0">
              <a:hlinkClick xmlns:r="http://schemas.openxmlformats.org/officeDocument/2006/relationships" r:id="rId1" action="ppaction://hlinkfile"/>
            </a:rPr>
            <a:t>Hardik-Girdhar</a:t>
          </a:r>
          <a:endParaRPr lang="en-US" dirty="0"/>
        </a:p>
      </dgm:t>
    </dgm:pt>
    <dgm:pt modelId="{8CA118FC-69AC-495D-90DE-922B4BA79515}" type="parTrans" cxnId="{4035F4F7-81A3-423C-B85D-A3E875D7AD54}">
      <dgm:prSet/>
      <dgm:spPr/>
      <dgm:t>
        <a:bodyPr/>
        <a:lstStyle/>
        <a:p>
          <a:endParaRPr lang="en-US"/>
        </a:p>
      </dgm:t>
    </dgm:pt>
    <dgm:pt modelId="{FB965876-1D21-489C-950B-B85AF8675F85}" type="sibTrans" cxnId="{4035F4F7-81A3-423C-B85D-A3E875D7AD54}">
      <dgm:prSet/>
      <dgm:spPr/>
      <dgm:t>
        <a:bodyPr/>
        <a:lstStyle/>
        <a:p>
          <a:endParaRPr lang="en-US"/>
        </a:p>
      </dgm:t>
    </dgm:pt>
    <dgm:pt modelId="{C8E8FAE3-B42E-42B9-886F-9CDD512D264B}">
      <dgm:prSet/>
      <dgm:spPr/>
      <dgm:t>
        <a:bodyPr/>
        <a:lstStyle/>
        <a:p>
          <a:pPr>
            <a:lnSpc>
              <a:spcPct val="100000"/>
            </a:lnSpc>
          </a:pPr>
          <a:r>
            <a:rPr lang="en-US" b="0" i="0" baseline="0" dirty="0"/>
            <a:t>LinkedIn: </a:t>
          </a:r>
          <a:r>
            <a:rPr lang="en-US" b="0" i="0" baseline="0" dirty="0">
              <a:hlinkClick xmlns:r="http://schemas.openxmlformats.org/officeDocument/2006/relationships" r:id="rId2"/>
            </a:rPr>
            <a:t>Hardik-Girdhar</a:t>
          </a:r>
          <a:endParaRPr lang="en-US" dirty="0"/>
        </a:p>
      </dgm:t>
    </dgm:pt>
    <dgm:pt modelId="{AE79EEAB-7AAF-455E-93B0-860C002A79F7}" type="parTrans" cxnId="{9A9EB4D9-6307-4DFB-8931-08393C10FD86}">
      <dgm:prSet/>
      <dgm:spPr/>
      <dgm:t>
        <a:bodyPr/>
        <a:lstStyle/>
        <a:p>
          <a:endParaRPr lang="en-US"/>
        </a:p>
      </dgm:t>
    </dgm:pt>
    <dgm:pt modelId="{1E8114D8-70E3-451A-B428-580001671B90}" type="sibTrans" cxnId="{9A9EB4D9-6307-4DFB-8931-08393C10FD86}">
      <dgm:prSet/>
      <dgm:spPr/>
      <dgm:t>
        <a:bodyPr/>
        <a:lstStyle/>
        <a:p>
          <a:endParaRPr lang="en-US"/>
        </a:p>
      </dgm:t>
    </dgm:pt>
    <dgm:pt modelId="{09F400B7-CDF8-4466-88D3-0496D6456DB5}" type="pres">
      <dgm:prSet presAssocID="{90BC3937-CB94-4DCF-9018-B68378D050C2}" presName="root" presStyleCnt="0">
        <dgm:presLayoutVars>
          <dgm:dir/>
          <dgm:resizeHandles val="exact"/>
        </dgm:presLayoutVars>
      </dgm:prSet>
      <dgm:spPr/>
    </dgm:pt>
    <dgm:pt modelId="{349E7A67-1D63-416D-9710-C2AED3813A8F}" type="pres">
      <dgm:prSet presAssocID="{22D98E5A-E91F-41E8-8F12-725C4DDDABDD}" presName="compNode" presStyleCnt="0"/>
      <dgm:spPr/>
    </dgm:pt>
    <dgm:pt modelId="{EBD00DF0-5963-4C36-83C9-BC06D7C305B6}" type="pres">
      <dgm:prSet presAssocID="{22D98E5A-E91F-41E8-8F12-725C4DDDABDD}" presName="iconRect" presStyleLbl="node1"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redder"/>
        </a:ext>
      </dgm:extLst>
    </dgm:pt>
    <dgm:pt modelId="{479F63CC-D8EE-4469-8B8F-224186B66E6F}" type="pres">
      <dgm:prSet presAssocID="{22D98E5A-E91F-41E8-8F12-725C4DDDABDD}" presName="spaceRect" presStyleCnt="0"/>
      <dgm:spPr/>
    </dgm:pt>
    <dgm:pt modelId="{C4C72A4C-8B05-4E72-8FAC-D99089CE5524}" type="pres">
      <dgm:prSet presAssocID="{22D98E5A-E91F-41E8-8F12-725C4DDDABDD}" presName="textRect" presStyleLbl="revTx" presStyleIdx="0" presStyleCnt="2">
        <dgm:presLayoutVars>
          <dgm:chMax val="1"/>
          <dgm:chPref val="1"/>
        </dgm:presLayoutVars>
      </dgm:prSet>
      <dgm:spPr/>
    </dgm:pt>
    <dgm:pt modelId="{2BE98267-6A1A-49B9-8007-361508849FE1}" type="pres">
      <dgm:prSet presAssocID="{FB965876-1D21-489C-950B-B85AF8675F85}" presName="sibTrans" presStyleCnt="0"/>
      <dgm:spPr/>
    </dgm:pt>
    <dgm:pt modelId="{120650F4-1BF9-49D5-A321-3D390BFB5FE5}" type="pres">
      <dgm:prSet presAssocID="{C8E8FAE3-B42E-42B9-886F-9CDD512D264B}" presName="compNode" presStyleCnt="0"/>
      <dgm:spPr/>
    </dgm:pt>
    <dgm:pt modelId="{D1F229B4-D8EF-48C1-A253-45D70149CA38}" type="pres">
      <dgm:prSet presAssocID="{C8E8FAE3-B42E-42B9-886F-9CDD512D264B}" presName="iconRect" presStyleLbl="node1" presStyleIdx="1" presStyleCnt="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A7B7BB2E-3F52-487B-96E2-84A9F9C7AFB2}" type="pres">
      <dgm:prSet presAssocID="{C8E8FAE3-B42E-42B9-886F-9CDD512D264B}" presName="spaceRect" presStyleCnt="0"/>
      <dgm:spPr/>
    </dgm:pt>
    <dgm:pt modelId="{D3B12DD3-9481-4A3F-96DE-C0AFFEBC7574}" type="pres">
      <dgm:prSet presAssocID="{C8E8FAE3-B42E-42B9-886F-9CDD512D264B}" presName="textRect" presStyleLbl="revTx" presStyleIdx="1" presStyleCnt="2">
        <dgm:presLayoutVars>
          <dgm:chMax val="1"/>
          <dgm:chPref val="1"/>
        </dgm:presLayoutVars>
      </dgm:prSet>
      <dgm:spPr/>
    </dgm:pt>
  </dgm:ptLst>
  <dgm:cxnLst>
    <dgm:cxn modelId="{A0C25507-8799-41F0-B9FE-6235D0EF87DA}" type="presOf" srcId="{90BC3937-CB94-4DCF-9018-B68378D050C2}" destId="{09F400B7-CDF8-4466-88D3-0496D6456DB5}" srcOrd="0" destOrd="0" presId="urn:microsoft.com/office/officeart/2018/2/layout/IconLabelList"/>
    <dgm:cxn modelId="{5E2ECA44-D086-4FE0-A33B-81B96E0018B1}" type="presOf" srcId="{C8E8FAE3-B42E-42B9-886F-9CDD512D264B}" destId="{D3B12DD3-9481-4A3F-96DE-C0AFFEBC7574}" srcOrd="0" destOrd="0" presId="urn:microsoft.com/office/officeart/2018/2/layout/IconLabelList"/>
    <dgm:cxn modelId="{5F651AD2-2065-4B76-ABEA-0BB0C3847AF8}" type="presOf" srcId="{22D98E5A-E91F-41E8-8F12-725C4DDDABDD}" destId="{C4C72A4C-8B05-4E72-8FAC-D99089CE5524}" srcOrd="0" destOrd="0" presId="urn:microsoft.com/office/officeart/2018/2/layout/IconLabelList"/>
    <dgm:cxn modelId="{9A9EB4D9-6307-4DFB-8931-08393C10FD86}" srcId="{90BC3937-CB94-4DCF-9018-B68378D050C2}" destId="{C8E8FAE3-B42E-42B9-886F-9CDD512D264B}" srcOrd="1" destOrd="0" parTransId="{AE79EEAB-7AAF-455E-93B0-860C002A79F7}" sibTransId="{1E8114D8-70E3-451A-B428-580001671B90}"/>
    <dgm:cxn modelId="{4035F4F7-81A3-423C-B85D-A3E875D7AD54}" srcId="{90BC3937-CB94-4DCF-9018-B68378D050C2}" destId="{22D98E5A-E91F-41E8-8F12-725C4DDDABDD}" srcOrd="0" destOrd="0" parTransId="{8CA118FC-69AC-495D-90DE-922B4BA79515}" sibTransId="{FB965876-1D21-489C-950B-B85AF8675F85}"/>
    <dgm:cxn modelId="{5049ACE3-396B-4CB8-8E66-5992A1176E6D}" type="presParOf" srcId="{09F400B7-CDF8-4466-88D3-0496D6456DB5}" destId="{349E7A67-1D63-416D-9710-C2AED3813A8F}" srcOrd="0" destOrd="0" presId="urn:microsoft.com/office/officeart/2018/2/layout/IconLabelList"/>
    <dgm:cxn modelId="{40DC091F-20FB-4F59-AAA0-2FE0A1FCFAA4}" type="presParOf" srcId="{349E7A67-1D63-416D-9710-C2AED3813A8F}" destId="{EBD00DF0-5963-4C36-83C9-BC06D7C305B6}" srcOrd="0" destOrd="0" presId="urn:microsoft.com/office/officeart/2018/2/layout/IconLabelList"/>
    <dgm:cxn modelId="{ECCFBAA4-F93E-4F5D-AA17-C6FFE4EDA362}" type="presParOf" srcId="{349E7A67-1D63-416D-9710-C2AED3813A8F}" destId="{479F63CC-D8EE-4469-8B8F-224186B66E6F}" srcOrd="1" destOrd="0" presId="urn:microsoft.com/office/officeart/2018/2/layout/IconLabelList"/>
    <dgm:cxn modelId="{F7D7EE94-FEB3-43CE-A666-049586BDBAC7}" type="presParOf" srcId="{349E7A67-1D63-416D-9710-C2AED3813A8F}" destId="{C4C72A4C-8B05-4E72-8FAC-D99089CE5524}" srcOrd="2" destOrd="0" presId="urn:microsoft.com/office/officeart/2018/2/layout/IconLabelList"/>
    <dgm:cxn modelId="{F1073F07-A4D2-4497-8F71-E9D13D2434A5}" type="presParOf" srcId="{09F400B7-CDF8-4466-88D3-0496D6456DB5}" destId="{2BE98267-6A1A-49B9-8007-361508849FE1}" srcOrd="1" destOrd="0" presId="urn:microsoft.com/office/officeart/2018/2/layout/IconLabelList"/>
    <dgm:cxn modelId="{54329814-102E-4021-85A9-FDED8668E554}" type="presParOf" srcId="{09F400B7-CDF8-4466-88D3-0496D6456DB5}" destId="{120650F4-1BF9-49D5-A321-3D390BFB5FE5}" srcOrd="2" destOrd="0" presId="urn:microsoft.com/office/officeart/2018/2/layout/IconLabelList"/>
    <dgm:cxn modelId="{7684E324-B314-4D41-B9ED-E830F1244618}" type="presParOf" srcId="{120650F4-1BF9-49D5-A321-3D390BFB5FE5}" destId="{D1F229B4-D8EF-48C1-A253-45D70149CA38}" srcOrd="0" destOrd="0" presId="urn:microsoft.com/office/officeart/2018/2/layout/IconLabelList"/>
    <dgm:cxn modelId="{A43A0ECD-C594-45EB-A66A-D74F27B33C5D}" type="presParOf" srcId="{120650F4-1BF9-49D5-A321-3D390BFB5FE5}" destId="{A7B7BB2E-3F52-487B-96E2-84A9F9C7AFB2}" srcOrd="1" destOrd="0" presId="urn:microsoft.com/office/officeart/2018/2/layout/IconLabelList"/>
    <dgm:cxn modelId="{51BEC051-3509-47C7-A447-B997C0A92555}" type="presParOf" srcId="{120650F4-1BF9-49D5-A321-3D390BFB5FE5}" destId="{D3B12DD3-9481-4A3F-96DE-C0AFFEBC7574}"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D00DF0-5963-4C36-83C9-BC06D7C305B6}">
      <dsp:nvSpPr>
        <dsp:cNvPr id="0" name=""/>
        <dsp:cNvSpPr/>
      </dsp:nvSpPr>
      <dsp:spPr>
        <a:xfrm>
          <a:off x="658573" y="864140"/>
          <a:ext cx="951750" cy="951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C72A4C-8B05-4E72-8FAC-D99089CE5524}">
      <dsp:nvSpPr>
        <dsp:cNvPr id="0" name=""/>
        <dsp:cNvSpPr/>
      </dsp:nvSpPr>
      <dsp:spPr>
        <a:xfrm>
          <a:off x="76948" y="2110995"/>
          <a:ext cx="211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0" i="0" kern="1200" baseline="0" dirty="0"/>
            <a:t>GitHub: </a:t>
          </a:r>
          <a:r>
            <a:rPr lang="en-US" sz="2300" b="0" i="0" kern="1200" baseline="0" dirty="0">
              <a:hlinkClick xmlns:r="http://schemas.openxmlformats.org/officeDocument/2006/relationships" r:id="rId3" action="ppaction://hlinkfile"/>
            </a:rPr>
            <a:t>Hardik-Girdhar</a:t>
          </a:r>
          <a:endParaRPr lang="en-US" sz="2300" kern="1200" dirty="0"/>
        </a:p>
      </dsp:txBody>
      <dsp:txXfrm>
        <a:off x="76948" y="2110995"/>
        <a:ext cx="2115000" cy="720000"/>
      </dsp:txXfrm>
    </dsp:sp>
    <dsp:sp modelId="{D1F229B4-D8EF-48C1-A253-45D70149CA38}">
      <dsp:nvSpPr>
        <dsp:cNvPr id="0" name=""/>
        <dsp:cNvSpPr/>
      </dsp:nvSpPr>
      <dsp:spPr>
        <a:xfrm>
          <a:off x="3143698" y="864140"/>
          <a:ext cx="951750" cy="95175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B12DD3-9481-4A3F-96DE-C0AFFEBC7574}">
      <dsp:nvSpPr>
        <dsp:cNvPr id="0" name=""/>
        <dsp:cNvSpPr/>
      </dsp:nvSpPr>
      <dsp:spPr>
        <a:xfrm>
          <a:off x="2562073" y="2110995"/>
          <a:ext cx="211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0" i="0" kern="1200" baseline="0" dirty="0"/>
            <a:t>LinkedIn: </a:t>
          </a:r>
          <a:r>
            <a:rPr lang="en-US" sz="2300" b="0" i="0" kern="1200" baseline="0" dirty="0">
              <a:hlinkClick xmlns:r="http://schemas.openxmlformats.org/officeDocument/2006/relationships" r:id="rId6"/>
            </a:rPr>
            <a:t>Hardik-Girdhar</a:t>
          </a:r>
          <a:endParaRPr lang="en-US" sz="2300" kern="1200" dirty="0"/>
        </a:p>
      </dsp:txBody>
      <dsp:txXfrm>
        <a:off x="2562073" y="2110995"/>
        <a:ext cx="2115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pPr algn="l"/>
            <a:fld id="{0DCFB061-4267-4D9F-8017-6F550D3068DF}" type="datetime1">
              <a:rPr lang="en-US" smtClean="0"/>
              <a:t>11/21/2024</a:t>
            </a:fld>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pPr algn="l"/>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408010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166629343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D3363A0F-DEF3-4134-98D0-2E1276938A8B}" type="datetime1">
              <a:rPr lang="en-US" smtClean="0"/>
              <a:t>11/21/2024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80558847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A2E4C8-2960-4ADD-862C-4D9643CB15AC}"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56316681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BDEA15-09CD-4275-A8E0-385C965F48B0}"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17888295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860248091"/>
      </p:ext>
    </p:extLst>
  </p:cSld>
  <p:clrMapOvr>
    <a:masterClrMapping/>
  </p:clrMapOvr>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212993114"/>
      </p:ext>
    </p:extLst>
  </p:cSld>
  <p:clrMapOvr>
    <a:masterClrMapping/>
  </p:clrMapOvr>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FAEF9944-A4F6-4C59-AEBD-678D6480B8EA}" type="slidenum">
              <a:rPr lang="en-US" smtClean="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957830585"/>
      </p:ext>
    </p:extLst>
  </p:cSld>
  <p:clrMapOvr>
    <a:masterClrMapping/>
  </p:clrMapOvr>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301670635"/>
      </p:ext>
    </p:extLst>
  </p:cSld>
  <p:clrMapOvr>
    <a:masterClrMapping/>
  </p:clrMapOvr>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F8082C-0922-4249-A612-B415F5231620}" type="datetime1">
              <a:rPr lang="en-US" smtClean="0"/>
              <a:t>11/21/2024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03878627"/>
      </p:ext>
    </p:extLst>
  </p:cSld>
  <p:clrMapOvr>
    <a:masterClrMapping/>
  </p:clrMapOvr>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F8082C-0922-4249-A612-B415F5231620}" type="datetime1">
              <a:rPr lang="en-US" smtClean="0"/>
              <a:t>11/21/2024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081638308"/>
      </p:ext>
    </p:extLst>
  </p:cSld>
  <p:clrMapOvr>
    <a:masterClrMapping/>
  </p:clrMapOvr>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069653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4B9D1C6-60D0-4CD1-8F31-F912522EB041}" type="datetime1">
              <a:rPr lang="en-US" smtClean="0"/>
              <a:t>11/21/2024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872720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24B9D1C6-60D0-4CD1-8F31-F912522EB041}" type="datetime1">
              <a:rPr lang="en-US" smtClean="0"/>
              <a:t>11/21/2024</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37420112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gn="l"/>
            <a:fld id="{0DCFB061-4267-4D9F-8017-6F550D3068DF}" type="datetime1">
              <a:rPr lang="en-US" smtClean="0"/>
              <a:t>11/21/2024</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94004103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35996171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CABC0C-B6DF-45E9-B954-11C99AA62C3E}"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14575977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16157933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11/21/2024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66402014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11/21/2024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44484356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363A0F-DEF3-4134-98D0-2E1276938A8B}" type="datetime1">
              <a:rPr lang="en-US" smtClean="0"/>
              <a:t>11/21/2024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01128952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A2E4C8-2960-4ADD-862C-4D9643CB15AC}"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38355011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BDEA15-09CD-4275-A8E0-385C965F48B0}"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2987677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pPr algn="l"/>
            <a:fld id="{0DCFB061-4267-4D9F-8017-6F550D3068DF}" type="datetime1">
              <a:rPr lang="en-US" smtClean="0"/>
              <a:t>11/21/2024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pPr algn="l"/>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FAEF9944-A4F6-4C59-AEBD-678D6480B8EA}"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331155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264891565"/>
      </p:ext>
    </p:extLst>
  </p:cSld>
  <p:clrMapOvr>
    <a:masterClrMapping/>
  </p:clrMapOvr>
  <p:hf sldNum="0"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780371891"/>
      </p:ext>
    </p:extLst>
  </p:cSld>
  <p:clrMapOvr>
    <a:masterClrMapping/>
  </p:clrMapOvr>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28861376"/>
      </p:ext>
    </p:extLst>
  </p:cSld>
  <p:clrMapOvr>
    <a:masterClrMapping/>
  </p:clrMapOvr>
  <p:hf sldNum="0"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289494035"/>
      </p:ext>
    </p:extLst>
  </p:cSld>
  <p:clrMapOvr>
    <a:masterClrMapping/>
  </p:clrMapOvr>
  <p:hf sldNum="0"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F8082C-0922-4249-A612-B415F5231620}" type="datetime1">
              <a:rPr lang="en-US" smtClean="0"/>
              <a:t>11/21/2024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966389854"/>
      </p:ext>
    </p:extLst>
  </p:cSld>
  <p:clrMapOvr>
    <a:masterClrMapping/>
  </p:clrMapOvr>
  <p:hf sldNum="0"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F8082C-0922-4249-A612-B415F5231620}" type="datetime1">
              <a:rPr lang="en-US" smtClean="0"/>
              <a:t>11/21/2024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831283152"/>
      </p:ext>
    </p:extLst>
  </p:cSld>
  <p:clrMapOvr>
    <a:masterClrMapping/>
  </p:clrMapOvr>
  <p:hf sldNum="0"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71056346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B9D1C6-60D0-4CD1-8F31-F912522EB041}"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0635463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50988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CABC0C-B6DF-45E9-B954-11C99AA62C3E}"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3706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528541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11/21/2024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3418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11/21/2024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33183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363A0F-DEF3-4134-98D0-2E1276938A8B}" type="datetime1">
              <a:rPr lang="en-US" smtClean="0"/>
              <a:t>11/21/2024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6409416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A2E4C8-2960-4ADD-862C-4D9643CB15AC}"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6769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6057721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BDEA15-09CD-4275-A8E0-385C965F48B0}"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8755693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126656945"/>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F8082C-0922-4249-A612-B415F5231620}"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253368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F8082C-0922-4249-A612-B415F5231620}"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074166"/>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F8082C-0922-4249-A612-B415F5231620}"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205691878"/>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F8082C-0922-4249-A612-B415F5231620}"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3630488"/>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F8082C-0922-4249-A612-B415F5231620}"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5119664"/>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64096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B9D1C6-60D0-4CD1-8F31-F912522EB041}"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40821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pPr algn="l"/>
            <a:fld id="{0DCFB061-4267-4D9F-8017-6F550D3068DF}" type="datetime1">
              <a:rPr lang="en-US" smtClean="0"/>
              <a:t>11/21/2024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pPr algn="l"/>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FAEF9944-A4F6-4C59-AEBD-678D6480B8EA}"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6892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fld id="{29CABC0C-B6DF-45E9-B954-11C99AA62C3E}" type="datetime1">
              <a:rPr lang="en-US" smtClean="0"/>
              <a:t>11/21/2024</a:t>
            </a:fld>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3494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6558978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CABC0C-B6DF-45E9-B954-11C99AA62C3E}"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25754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t>‹#›</a:t>
            </a:fld>
            <a:endParaRPr lang="en-US"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90650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11/21/2024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92517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11/21/2024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7926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363A0F-DEF3-4134-98D0-2E1276938A8B}" type="datetime1">
              <a:rPr lang="en-US" smtClean="0"/>
              <a:t>11/21/2024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7206807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A2E4C8-2960-4ADD-862C-4D9643CB15AC}"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52554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BDEA15-09CD-4275-A8E0-385C965F48B0}"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3531332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055844215"/>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F8082C-0922-4249-A612-B415F5231620}"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491445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5735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F8082C-0922-4249-A612-B415F5231620}"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9854382"/>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F8082C-0922-4249-A612-B415F5231620}"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530358110"/>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F8082C-0922-4249-A612-B415F5231620}"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2122970"/>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F8082C-0922-4249-A612-B415F5231620}"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83678"/>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48919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B9D1C6-60D0-4CD1-8F31-F912522EB041}"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79505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gn="l"/>
            <a:fld id="{0DCFB061-4267-4D9F-8017-6F550D3068DF}" type="datetime1">
              <a:rPr lang="en-US" smtClean="0"/>
              <a:t>11/21/2024</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0002868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0115982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CABC0C-B6DF-45E9-B954-11C99AA62C3E}"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6236519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503538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11/21/2024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11465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11/21/2024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1520342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11/21/2024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6197759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363A0F-DEF3-4134-98D0-2E1276938A8B}" type="datetime1">
              <a:rPr lang="en-US" smtClean="0"/>
              <a:t>11/21/2024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5034656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A2E4C8-2960-4ADD-862C-4D9643CB15AC}"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3976408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BDEA15-09CD-4275-A8E0-385C965F48B0}"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5595516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005963238"/>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165289790"/>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86543170"/>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732700364"/>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F8082C-0922-4249-A612-B415F5231620}" type="datetime1">
              <a:rPr lang="en-US" smtClean="0"/>
              <a:t>11/21/2024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87655254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11/21/2024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26482814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F8082C-0922-4249-A612-B415F5231620}" type="datetime1">
              <a:rPr lang="en-US" smtClean="0"/>
              <a:t>11/21/2024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635772934"/>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2846575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B9D1C6-60D0-4CD1-8F31-F912522EB041}"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81466312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pPr algn="l"/>
            <a:fld id="{0DCFB061-4267-4D9F-8017-6F550D3068DF}" type="datetime1">
              <a:rPr lang="en-US" smtClean="0"/>
              <a:t>11/21/2024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pPr algn="l"/>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0853537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3303834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29CABC0C-B6DF-45E9-B954-11C99AA62C3E}" type="datetime1">
              <a:rPr lang="en-US" smtClean="0"/>
              <a:t>11/21/2024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3200318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073287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11/21/2024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0959139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11/21/2024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403249990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363A0F-DEF3-4134-98D0-2E1276938A8B}" type="datetime1">
              <a:rPr lang="en-US" smtClean="0"/>
              <a:t>11/21/2024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099238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fld id="{D3363A0F-DEF3-4134-98D0-2E1276938A8B}" type="datetime1">
              <a:rPr lang="en-US" smtClean="0"/>
              <a:t>11/21/2024</a:t>
            </a:fld>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20116058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A2E4C8-2960-4ADD-862C-4D9643CB15AC}"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4519841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BDEA15-09CD-4275-A8E0-385C965F48B0}"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0846792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07594642"/>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AF8082C-0922-4249-A612-B415F5231620}" type="datetime1">
              <a:rPr lang="en-US" smtClean="0"/>
              <a:t>11/21/2024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258319702"/>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AF8082C-0922-4249-A612-B415F5231620}" type="datetime1">
              <a:rPr lang="en-US" smtClean="0"/>
              <a:t>11/21/2024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FAEF9944-A4F6-4C59-AEBD-678D6480B8EA}"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24234196"/>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AF8082C-0922-4249-A612-B415F5231620}" type="datetime1">
              <a:rPr lang="en-US" smtClean="0"/>
              <a:t>11/21/2024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445149946"/>
      </p:ext>
    </p:extLst>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F8082C-0922-4249-A612-B415F5231620}" type="datetime1">
              <a:rPr lang="en-US" smtClean="0"/>
              <a:t>11/21/2024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697420589"/>
      </p:ext>
    </p:extLst>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F8082C-0922-4249-A612-B415F5231620}" type="datetime1">
              <a:rPr lang="en-US" smtClean="0"/>
              <a:t>11/21/2024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767241800"/>
      </p:ext>
    </p:extLst>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24415682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24B9D1C6-60D0-4CD1-8F31-F912522EB041}" type="datetime1">
              <a:rPr lang="en-US" smtClean="0"/>
              <a:t>11/21/2024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998270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fld id="{61A2E4C8-2960-4ADD-862C-4D9643CB15AC}" type="datetime1">
              <a:rPr lang="en-US" smtClean="0"/>
              <a:t>11/21/2024</a:t>
            </a:fld>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46949129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gn="l"/>
            <a:fld id="{0DCFB061-4267-4D9F-8017-6F550D3068DF}" type="datetime1">
              <a:rPr lang="en-US" smtClean="0"/>
              <a:t>11/21/2024</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81563187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47399916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CABC0C-B6DF-45E9-B954-11C99AA62C3E}"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77370622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415532557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11/21/2024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70728134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11/21/2024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26297291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363A0F-DEF3-4134-98D0-2E1276938A8B}" type="datetime1">
              <a:rPr lang="en-US" smtClean="0"/>
              <a:t>11/21/2024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61193256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A2E4C8-2960-4ADD-862C-4D9643CB15AC}"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20599883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4AF8082C-0922-4249-A612-B415F5231620}" type="datetime1">
              <a:rPr lang="en-US" smtClean="0"/>
              <a:t>11/21/2024</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203178948"/>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F8082C-0922-4249-A612-B415F5231620}"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33443930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fld id="{48BDEA15-09CD-4275-A8E0-385C965F48B0}" type="datetime1">
              <a:rPr lang="en-US" smtClean="0"/>
              <a:t>11/21/2024</a:t>
            </a:fld>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p>
        </p:txBody>
      </p:sp>
    </p:spTree>
    <p:extLst>
      <p:ext uri="{BB962C8B-B14F-4D97-AF65-F5344CB8AC3E}">
        <p14:creationId xmlns:p14="http://schemas.microsoft.com/office/powerpoint/2010/main" val="27582722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4AF8082C-0922-4249-A612-B415F5231620}"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0749659"/>
      </p:ext>
    </p:extLst>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4AF8082C-0922-4249-A612-B415F5231620}" type="datetime1">
              <a:rPr lang="en-US" smtClean="0"/>
              <a:t>11/21/2024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582667828"/>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74749352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B9D1C6-60D0-4CD1-8F31-F912522EB041}"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2551357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gn="l"/>
            <a:fld id="{0DCFB061-4267-4D9F-8017-6F550D3068DF}" type="datetime1">
              <a:rPr lang="en-US" smtClean="0"/>
              <a:t>11/21/2024</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6325659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9679412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CABC0C-B6DF-45E9-B954-11C99AA62C3E}" type="datetime1">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6768804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84446978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11/21/2024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62122507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11/21/2024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679172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9.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8.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theme" Target="../theme/theme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image" Target="../media/image17.png"/><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theme" Target="../theme/theme6.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theme" Target="../theme/theme7.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10" Type="http://schemas.openxmlformats.org/officeDocument/2006/relationships/slideLayout" Target="../slideLayouts/slideLayout103.xml"/><Relationship Id="rId19" Type="http://schemas.openxmlformats.org/officeDocument/2006/relationships/image" Target="../media/image20.png"/><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theme" Target="../theme/theme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4AF8082C-0922-4249-A612-B415F5231620}" type="datetime1">
              <a:rPr lang="en-US" smtClean="0"/>
              <a:t>11/21/2024</a:t>
            </a:fld>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7253545"/>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41" r:id="rId4"/>
    <p:sldLayoutId id="2147483742" r:id="rId5"/>
    <p:sldLayoutId id="2147483747" r:id="rId6"/>
    <p:sldLayoutId id="2147483743" r:id="rId7"/>
    <p:sldLayoutId id="2147483744" r:id="rId8"/>
    <p:sldLayoutId id="2147483745" r:id="rId9"/>
    <p:sldLayoutId id="2147483746" r:id="rId10"/>
    <p:sldLayoutId id="2147483748" r:id="rId11"/>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AF8082C-0922-4249-A612-B415F5231620}" type="datetime1">
              <a:rPr lang="en-US" smtClean="0"/>
              <a:t>11/21/2024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08322790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AF8082C-0922-4249-A612-B415F5231620}" type="datetime1">
              <a:rPr lang="en-US" smtClean="0"/>
              <a:t>11/21/2024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022506661"/>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AF8082C-0922-4249-A612-B415F5231620}" type="datetime1">
              <a:rPr lang="en-US" smtClean="0"/>
              <a:t>11/21/2024</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196875534"/>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AF8082C-0922-4249-A612-B415F5231620}" type="datetime1">
              <a:rPr lang="en-US" smtClean="0"/>
              <a:t>11/21/2024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710982602"/>
      </p:ext>
    </p:extLst>
  </p:cSld>
  <p:clrMap bg1="dk1" tx1="lt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4AF8082C-0922-4249-A612-B415F5231620}" type="datetime1">
              <a:rPr lang="en-US" smtClean="0"/>
              <a:t>11/21/2024</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20412604"/>
      </p:ext>
    </p:extLst>
  </p:cSld>
  <p:clrMap bg1="dk1" tx1="lt1" bg2="dk2" tx2="lt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AF8082C-0922-4249-A612-B415F5231620}" type="datetime1">
              <a:rPr lang="en-US" smtClean="0"/>
              <a:t>11/21/2024</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337382682"/>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AF8082C-0922-4249-A612-B415F5231620}" type="datetime1">
              <a:rPr lang="en-US" smtClean="0"/>
              <a:t>11/21/2024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112713056"/>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1.png"/><Relationship Id="rId7" Type="http://schemas.openxmlformats.org/officeDocument/2006/relationships/diagramColors" Target="../diagrams/colors1.xml"/><Relationship Id="rId2" Type="http://schemas.openxmlformats.org/officeDocument/2006/relationships/image" Target="../media/image23.jpeg"/><Relationship Id="rId1" Type="http://schemas.openxmlformats.org/officeDocument/2006/relationships/slideLayout" Target="../slideLayouts/slideLayout1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3.jpeg"/><Relationship Id="rId1" Type="http://schemas.openxmlformats.org/officeDocument/2006/relationships/slideLayout" Target="../slideLayouts/slideLayout112.xml"/><Relationship Id="rId4" Type="http://schemas.openxmlformats.org/officeDocument/2006/relationships/image" Target="../media/image47.svg"/></Relationships>
</file>

<file path=ppt/slides/_rels/slide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image" Target="../media/image12.jpeg"/><Relationship Id="rId1" Type="http://schemas.openxmlformats.org/officeDocument/2006/relationships/slideLayout" Target="../slideLayouts/slideLayout47.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5.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55" y="-4078"/>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light bulb with business icons">
            <a:extLst>
              <a:ext uri="{FF2B5EF4-FFF2-40B4-BE49-F238E27FC236}">
                <a16:creationId xmlns:a16="http://schemas.microsoft.com/office/drawing/2014/main" id="{68D38554-CF90-BF93-8016-8750C22B3C1D}"/>
              </a:ext>
            </a:extLst>
          </p:cNvPr>
          <p:cNvPicPr>
            <a:picLocks noChangeAspect="1"/>
          </p:cNvPicPr>
          <p:nvPr/>
        </p:nvPicPr>
        <p:blipFill>
          <a:blip r:embed="rId2"/>
          <a:srcRect t="3759" r="3" b="474"/>
          <a:stretch/>
        </p:blipFill>
        <p:spPr>
          <a:xfrm>
            <a:off x="19" y="1074544"/>
            <a:ext cx="7512707" cy="5069861"/>
          </a:xfrm>
          <a:prstGeom prst="rect">
            <a:avLst/>
          </a:prstGeom>
        </p:spPr>
      </p:pic>
      <p:sp>
        <p:nvSpPr>
          <p:cNvPr id="13" name="Rectangle 12">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8" y="1095508"/>
            <a:ext cx="46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6F8D58-AB47-BE4C-3340-FCFBCCA95D78}"/>
              </a:ext>
            </a:extLst>
          </p:cNvPr>
          <p:cNvSpPr>
            <a:spLocks noGrp="1"/>
          </p:cNvSpPr>
          <p:nvPr>
            <p:ph type="ctrTitle"/>
          </p:nvPr>
        </p:nvSpPr>
        <p:spPr>
          <a:xfrm>
            <a:off x="7973503" y="1709530"/>
            <a:ext cx="3754671" cy="2528515"/>
          </a:xfrm>
        </p:spPr>
        <p:txBody>
          <a:bodyPr anchor="b">
            <a:normAutofit/>
          </a:bodyPr>
          <a:lstStyle/>
          <a:p>
            <a:r>
              <a:rPr lang="en-US" sz="3200" dirty="0"/>
              <a:t>customer segmentation analysis</a:t>
            </a:r>
            <a:endParaRPr lang="en-US" sz="3200" dirty="0">
              <a:solidFill>
                <a:schemeClr val="tx2"/>
              </a:solidFill>
            </a:endParaRPr>
          </a:p>
        </p:txBody>
      </p:sp>
      <p:sp>
        <p:nvSpPr>
          <p:cNvPr id="3" name="Subtitle 2">
            <a:extLst>
              <a:ext uri="{FF2B5EF4-FFF2-40B4-BE49-F238E27FC236}">
                <a16:creationId xmlns:a16="http://schemas.microsoft.com/office/drawing/2014/main" id="{BD6C74FD-A8F6-D3D4-D073-6A2A223F0F55}"/>
              </a:ext>
            </a:extLst>
          </p:cNvPr>
          <p:cNvSpPr>
            <a:spLocks noGrp="1"/>
          </p:cNvSpPr>
          <p:nvPr>
            <p:ph type="subTitle" idx="1"/>
          </p:nvPr>
        </p:nvSpPr>
        <p:spPr>
          <a:xfrm>
            <a:off x="7971965" y="4745883"/>
            <a:ext cx="4216985" cy="1741404"/>
          </a:xfrm>
        </p:spPr>
        <p:txBody>
          <a:bodyPr anchor="t">
            <a:normAutofit/>
          </a:bodyPr>
          <a:lstStyle/>
          <a:p>
            <a:r>
              <a:rPr lang="en-US" sz="1400" dirty="0">
                <a:solidFill>
                  <a:schemeClr val="tx2"/>
                </a:solidFill>
              </a:rPr>
              <a:t>By: Hardik, 12109777, RK21DYA14</a:t>
            </a:r>
          </a:p>
          <a:p>
            <a:r>
              <a:rPr lang="en-US" sz="1400" dirty="0">
                <a:solidFill>
                  <a:schemeClr val="tx2"/>
                </a:solidFill>
              </a:rPr>
              <a:t>To : </a:t>
            </a:r>
            <a:r>
              <a:rPr lang="en-US" sz="1400" dirty="0"/>
              <a:t>Prof. Tanima Thakur (28373) </a:t>
            </a:r>
            <a:endParaRPr lang="en-US" sz="1400" dirty="0">
              <a:solidFill>
                <a:schemeClr val="tx2"/>
              </a:solidFill>
            </a:endParaRPr>
          </a:p>
        </p:txBody>
      </p:sp>
      <p:sp>
        <p:nvSpPr>
          <p:cNvPr id="17" name="Rectangle 16">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405"/>
            <a:ext cx="7534656"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5AAE23-FCB6-4663-907C-0110B0FDC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47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A4E80-565A-0C36-A963-09C108F28D03}"/>
              </a:ext>
            </a:extLst>
          </p:cNvPr>
          <p:cNvSpPr>
            <a:spLocks noGrp="1"/>
          </p:cNvSpPr>
          <p:nvPr>
            <p:ph type="title"/>
          </p:nvPr>
        </p:nvSpPr>
        <p:spPr>
          <a:xfrm>
            <a:off x="6513534" y="609600"/>
            <a:ext cx="4754022" cy="1326321"/>
          </a:xfrm>
        </p:spPr>
        <p:txBody>
          <a:bodyPr>
            <a:normAutofit/>
          </a:bodyPr>
          <a:lstStyle/>
          <a:p>
            <a:r>
              <a:rPr lang="en-US" dirty="0"/>
              <a:t>Explore More</a:t>
            </a:r>
          </a:p>
        </p:txBody>
      </p:sp>
      <p:pic>
        <p:nvPicPr>
          <p:cNvPr id="5" name="Picture 4">
            <a:extLst>
              <a:ext uri="{FF2B5EF4-FFF2-40B4-BE49-F238E27FC236}">
                <a16:creationId xmlns:a16="http://schemas.microsoft.com/office/drawing/2014/main" id="{048C72F9-2722-8999-CEFE-DD73E97ABC1F}"/>
              </a:ext>
            </a:extLst>
          </p:cNvPr>
          <p:cNvPicPr>
            <a:picLocks noChangeAspect="1"/>
          </p:cNvPicPr>
          <p:nvPr/>
        </p:nvPicPr>
        <p:blipFill>
          <a:blip r:embed="rId3"/>
          <a:srcRect r="4932"/>
          <a:stretch/>
        </p:blipFill>
        <p:spPr>
          <a:xfrm>
            <a:off x="20" y="10"/>
            <a:ext cx="6095980" cy="6857990"/>
          </a:xfrm>
          <a:prstGeom prst="rect">
            <a:avLst/>
          </a:prstGeom>
        </p:spPr>
      </p:pic>
      <p:cxnSp>
        <p:nvCxnSpPr>
          <p:cNvPr id="16" name="Straight Connector 15">
            <a:extLst>
              <a:ext uri="{FF2B5EF4-FFF2-40B4-BE49-F238E27FC236}">
                <a16:creationId xmlns:a16="http://schemas.microsoft.com/office/drawing/2014/main" id="{E0DCF65E-F84E-483D-83D7-A1616D5691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06560"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graphicFrame>
        <p:nvGraphicFramePr>
          <p:cNvPr id="6" name="Rectangle 1">
            <a:extLst>
              <a:ext uri="{FF2B5EF4-FFF2-40B4-BE49-F238E27FC236}">
                <a16:creationId xmlns:a16="http://schemas.microsoft.com/office/drawing/2014/main" id="{A04BB6C1-C70A-72FA-1143-29E5090D6DE7}"/>
              </a:ext>
            </a:extLst>
          </p:cNvPr>
          <p:cNvGraphicFramePr>
            <a:graphicFrameLocks noGrp="1"/>
          </p:cNvGraphicFramePr>
          <p:nvPr>
            <p:ph idx="1"/>
            <p:extLst>
              <p:ext uri="{D42A27DB-BD31-4B8C-83A1-F6EECF244321}">
                <p14:modId xmlns:p14="http://schemas.microsoft.com/office/powerpoint/2010/main" val="2745944538"/>
              </p:ext>
            </p:extLst>
          </p:nvPr>
        </p:nvGraphicFramePr>
        <p:xfrm>
          <a:off x="6513534" y="2096064"/>
          <a:ext cx="4754022" cy="36951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06265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DA673-4D3B-F5C6-496A-D7880CFA1DAC}"/>
              </a:ext>
            </a:extLst>
          </p:cNvPr>
          <p:cNvSpPr>
            <a:spLocks noGrp="1"/>
          </p:cNvSpPr>
          <p:nvPr>
            <p:ph type="title"/>
          </p:nvPr>
        </p:nvSpPr>
        <p:spPr>
          <a:xfrm>
            <a:off x="913794" y="4819137"/>
            <a:ext cx="10353761" cy="940354"/>
          </a:xfrm>
        </p:spPr>
        <p:txBody>
          <a:bodyPr vert="horz" lIns="91440" tIns="45720" rIns="91440" bIns="45720" rtlCol="0" anchor="b">
            <a:normAutofit/>
          </a:bodyPr>
          <a:lstStyle/>
          <a:p>
            <a:r>
              <a:rPr lang="en-US" sz="3600"/>
              <a:t>THANK YOU</a:t>
            </a:r>
          </a:p>
        </p:txBody>
      </p:sp>
      <p:pic>
        <p:nvPicPr>
          <p:cNvPr id="14" name="Graphic 13" descr="Smiling Face with No Fill">
            <a:extLst>
              <a:ext uri="{FF2B5EF4-FFF2-40B4-BE49-F238E27FC236}">
                <a16:creationId xmlns:a16="http://schemas.microsoft.com/office/drawing/2014/main" id="{04993FA8-D2B1-E71A-F72C-1D7BA05A62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27558" y="643466"/>
            <a:ext cx="3928534" cy="3928534"/>
          </a:xfrm>
          <a:prstGeom prst="rect">
            <a:avLst/>
          </a:prstGeom>
        </p:spPr>
      </p:pic>
    </p:spTree>
    <p:extLst>
      <p:ext uri="{BB962C8B-B14F-4D97-AF65-F5344CB8AC3E}">
        <p14:creationId xmlns:p14="http://schemas.microsoft.com/office/powerpoint/2010/main" val="98420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14"/>
                                        </p:tgtEl>
                                        <p:attrNameLst>
                                          <p:attrName>style.visibility</p:attrName>
                                        </p:attrNameLst>
                                      </p:cBhvr>
                                      <p:to>
                                        <p:strVal val="visible"/>
                                      </p:to>
                                    </p:set>
                                    <p:animEffect transition="in" filter="fade">
                                      <p:cBhvr>
                                        <p:cTn id="10" dur="7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510DB-CAEF-DA1E-21CD-BA1C6E529090}"/>
              </a:ext>
            </a:extLst>
          </p:cNvPr>
          <p:cNvSpPr>
            <a:spLocks noGrp="1"/>
          </p:cNvSpPr>
          <p:nvPr>
            <p:ph type="title"/>
          </p:nvPr>
        </p:nvSpPr>
        <p:spPr/>
        <p:txBody>
          <a:bodyPr>
            <a:normAutofit/>
          </a:bodyPr>
          <a:lstStyle/>
          <a:p>
            <a:pPr algn="ctr"/>
            <a:r>
              <a:rPr lang="en-US" sz="2400" dirty="0"/>
              <a:t>INTRODUCTION</a:t>
            </a:r>
            <a:br>
              <a:rPr lang="en-US" sz="2400" dirty="0"/>
            </a:br>
            <a:r>
              <a:rPr lang="en-US" sz="1200" dirty="0"/>
              <a:t>The purpose of this project is to perform customer segmentation analysis using a dataset containing demographic and behavioral information. Customer segmentation helps companies understand the unique needs of different customer groups, which can optimize marketing strategies, improve customer retention, and increase revenue by providing more personalized experiences.</a:t>
            </a:r>
            <a:endParaRPr lang="en-US" sz="2400" dirty="0"/>
          </a:p>
        </p:txBody>
      </p:sp>
      <p:pic>
        <p:nvPicPr>
          <p:cNvPr id="1026" name="Picture 2" descr="The ultimate guide to market segmentation analysis | Simon Data">
            <a:extLst>
              <a:ext uri="{FF2B5EF4-FFF2-40B4-BE49-F238E27FC236}">
                <a16:creationId xmlns:a16="http://schemas.microsoft.com/office/drawing/2014/main" id="{58E740DA-1B00-5E73-5B59-92019718B5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46171" y="705113"/>
            <a:ext cx="7445829" cy="4702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705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6E5E839-040E-4D3E-B50A-8D803DFE4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FF3F4B4-A2E6-47B5-92FB-37BEEAFA4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D8887-9D70-60B1-3093-5708EC1BF30B}"/>
              </a:ext>
            </a:extLst>
          </p:cNvPr>
          <p:cNvSpPr>
            <a:spLocks noGrp="1"/>
          </p:cNvSpPr>
          <p:nvPr>
            <p:ph type="title"/>
          </p:nvPr>
        </p:nvSpPr>
        <p:spPr>
          <a:xfrm>
            <a:off x="640080" y="635508"/>
            <a:ext cx="3354470" cy="5586984"/>
          </a:xfrm>
        </p:spPr>
        <p:txBody>
          <a:bodyPr>
            <a:normAutofit/>
          </a:bodyPr>
          <a:lstStyle/>
          <a:p>
            <a:r>
              <a:rPr lang="en-US" sz="2400" b="1" dirty="0"/>
              <a:t>Objective of Analysis:</a:t>
            </a:r>
            <a:br>
              <a:rPr lang="en-US" sz="2800" dirty="0"/>
            </a:br>
            <a:r>
              <a:rPr lang="en-US" sz="1800" dirty="0"/>
              <a:t>This project aims to categorize customers based on their purchasing behaviors and demographics, enabling the identification of high-spending segments. By categorizing spending scores into "Low," "Medium," and "High," we can draw actionable insights to improve customer engagement. Our analysis will employ machine learning algorithms to predict spending behavior, evaluate their performance, and choose the most effective model.</a:t>
            </a:r>
            <a:endParaRPr lang="en-US" sz="1800" dirty="0">
              <a:solidFill>
                <a:schemeClr val="tx2"/>
              </a:solidFill>
            </a:endParaRPr>
          </a:p>
        </p:txBody>
      </p:sp>
      <p:sp>
        <p:nvSpPr>
          <p:cNvPr id="12" name="Rectangle 11">
            <a:extLst>
              <a:ext uri="{FF2B5EF4-FFF2-40B4-BE49-F238E27FC236}">
                <a16:creationId xmlns:a16="http://schemas.microsoft.com/office/drawing/2014/main" id="{1D124D17-3A82-47D5-80C1-F990ABB1E4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4082" y="469900"/>
            <a:ext cx="658298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B4A78C8-C0E0-45DA-BC2C-2C8D4153B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8325" y="635508"/>
            <a:ext cx="6254496"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050" name="Picture 2" descr="1,700+ Credit Score Scale Stock Photos, Pictures &amp; Royalty-Free Images -  iStock">
            <a:extLst>
              <a:ext uri="{FF2B5EF4-FFF2-40B4-BE49-F238E27FC236}">
                <a16:creationId xmlns:a16="http://schemas.microsoft.com/office/drawing/2014/main" id="{C8AFED7F-54B4-8740-9F57-29CAA16699A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294376" y="635508"/>
            <a:ext cx="6254496" cy="5586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096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A6383-BD1A-A043-3CAD-E0666C1F1363}"/>
              </a:ext>
            </a:extLst>
          </p:cNvPr>
          <p:cNvSpPr>
            <a:spLocks noGrp="1"/>
          </p:cNvSpPr>
          <p:nvPr>
            <p:ph type="title"/>
          </p:nvPr>
        </p:nvSpPr>
        <p:spPr/>
        <p:txBody>
          <a:bodyPr/>
          <a:lstStyle/>
          <a:p>
            <a:r>
              <a:rPr lang="en-US" dirty="0"/>
              <a:t>🗄️ Dataset Details</a:t>
            </a:r>
          </a:p>
        </p:txBody>
      </p:sp>
      <p:sp>
        <p:nvSpPr>
          <p:cNvPr id="3" name="Content Placeholder 2">
            <a:extLst>
              <a:ext uri="{FF2B5EF4-FFF2-40B4-BE49-F238E27FC236}">
                <a16:creationId xmlns:a16="http://schemas.microsoft.com/office/drawing/2014/main" id="{3EFF6683-5694-73A5-BE46-4FFBAE239626}"/>
              </a:ext>
            </a:extLst>
          </p:cNvPr>
          <p:cNvSpPr>
            <a:spLocks noGrp="1"/>
          </p:cNvSpPr>
          <p:nvPr>
            <p:ph idx="1"/>
          </p:nvPr>
        </p:nvSpPr>
        <p:spPr>
          <a:xfrm>
            <a:off x="1295401" y="2556932"/>
            <a:ext cx="4703063" cy="3318936"/>
          </a:xfrm>
        </p:spPr>
        <p:txBody>
          <a:bodyPr>
            <a:normAutofit fontScale="92500" lnSpcReduction="20000"/>
          </a:bodyPr>
          <a:lstStyle/>
          <a:p>
            <a:r>
              <a:rPr lang="en-US" sz="1800" dirty="0"/>
              <a:t>The dataset includes the following features: </a:t>
            </a:r>
          </a:p>
          <a:p>
            <a:r>
              <a:rPr lang="en-US" sz="1800" dirty="0"/>
              <a:t>1. CustomerID: Unique identifier for each customer. </a:t>
            </a:r>
          </a:p>
          <a:p>
            <a:r>
              <a:rPr lang="en-US" sz="1800" dirty="0"/>
              <a:t>2. Genre: Customer gender. </a:t>
            </a:r>
          </a:p>
          <a:p>
            <a:r>
              <a:rPr lang="en-US" sz="1800" dirty="0"/>
              <a:t>3. Age: Age of the customer, used to observe spending trends across age groups. </a:t>
            </a:r>
          </a:p>
          <a:p>
            <a:r>
              <a:rPr lang="en-US" sz="1800" dirty="0"/>
              <a:t>4. Annual Income: Customer's annual income, which serves as an indicator of purchasing power.</a:t>
            </a:r>
          </a:p>
          <a:p>
            <a:r>
              <a:rPr lang="en-US" sz="1800" dirty="0"/>
              <a:t> 5. Spending Score: Based on customer behavior and purchasing patterns, categorized into "Low," "Medium," and "High." This is the target variable for predictive analysis.</a:t>
            </a:r>
          </a:p>
        </p:txBody>
      </p:sp>
      <p:pic>
        <p:nvPicPr>
          <p:cNvPr id="8" name="Picture 7">
            <a:extLst>
              <a:ext uri="{FF2B5EF4-FFF2-40B4-BE49-F238E27FC236}">
                <a16:creationId xmlns:a16="http://schemas.microsoft.com/office/drawing/2014/main" id="{6443692A-D5BC-2668-5034-D4A385966B28}"/>
              </a:ext>
            </a:extLst>
          </p:cNvPr>
          <p:cNvPicPr>
            <a:picLocks noChangeAspect="1"/>
          </p:cNvPicPr>
          <p:nvPr/>
        </p:nvPicPr>
        <p:blipFill>
          <a:blip r:embed="rId2"/>
          <a:stretch>
            <a:fillRect/>
          </a:stretch>
        </p:blipFill>
        <p:spPr>
          <a:xfrm>
            <a:off x="6873861" y="2435177"/>
            <a:ext cx="3254022" cy="3746168"/>
          </a:xfrm>
          <a:prstGeom prst="rect">
            <a:avLst/>
          </a:prstGeom>
        </p:spPr>
      </p:pic>
    </p:spTree>
    <p:extLst>
      <p:ext uri="{BB962C8B-B14F-4D97-AF65-F5344CB8AC3E}">
        <p14:creationId xmlns:p14="http://schemas.microsoft.com/office/powerpoint/2010/main" val="2036711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32A4578-DD2D-42E5-A30D-A61A991B8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22F1C3-7097-4057-3C76-9BDDA834D39B}"/>
              </a:ext>
            </a:extLst>
          </p:cNvPr>
          <p:cNvSpPr>
            <a:spLocks noGrp="1"/>
          </p:cNvSpPr>
          <p:nvPr>
            <p:ph type="title"/>
          </p:nvPr>
        </p:nvSpPr>
        <p:spPr>
          <a:xfrm>
            <a:off x="8153486" y="609599"/>
            <a:ext cx="3413156" cy="5273675"/>
          </a:xfrm>
        </p:spPr>
        <p:txBody>
          <a:bodyPr>
            <a:normAutofit/>
          </a:bodyPr>
          <a:lstStyle/>
          <a:p>
            <a:pPr algn="l"/>
            <a:r>
              <a:rPr lang="en-US" sz="2800" b="1" dirty="0"/>
              <a:t>🧠 Algorithms Used</a:t>
            </a:r>
          </a:p>
        </p:txBody>
      </p:sp>
      <p:pic>
        <p:nvPicPr>
          <p:cNvPr id="10" name="Picture 9">
            <a:extLst>
              <a:ext uri="{FF2B5EF4-FFF2-40B4-BE49-F238E27FC236}">
                <a16:creationId xmlns:a16="http://schemas.microsoft.com/office/drawing/2014/main" id="{0A14F76F-D1CE-4226-A477-F8A3F641E7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06376" y="609599"/>
            <a:ext cx="6889687" cy="5273675"/>
          </a:xfrm>
          <a:prstGeom prst="rect">
            <a:avLst/>
          </a:prstGeom>
        </p:spPr>
      </p:pic>
      <p:pic>
        <p:nvPicPr>
          <p:cNvPr id="3074" name="Picture 2" descr="How KNN Algorithm Works, When do we use KNN and How do we choose the factor">
            <a:extLst>
              <a:ext uri="{FF2B5EF4-FFF2-40B4-BE49-F238E27FC236}">
                <a16:creationId xmlns:a16="http://schemas.microsoft.com/office/drawing/2014/main" id="{4D6D8EBC-0615-EA39-3F5D-63D053F2A123}"/>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06376" y="1054247"/>
            <a:ext cx="2601735" cy="14780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aive Bayes Classifiers ...">
            <a:extLst>
              <a:ext uri="{FF2B5EF4-FFF2-40B4-BE49-F238E27FC236}">
                <a16:creationId xmlns:a16="http://schemas.microsoft.com/office/drawing/2014/main" id="{A9D94693-4D8E-C119-B2AB-C84085FDE4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4327" y="1034600"/>
            <a:ext cx="2601736" cy="149772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ecision tree icon Royalty Free Vector ...">
            <a:extLst>
              <a:ext uri="{FF2B5EF4-FFF2-40B4-BE49-F238E27FC236}">
                <a16:creationId xmlns:a16="http://schemas.microsoft.com/office/drawing/2014/main" id="{CD08CC3F-F7F8-4AB0-52AB-C86018241A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2519" y="2532325"/>
            <a:ext cx="2057400" cy="168812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gression Icon Royalty-Free Images ...">
            <a:extLst>
              <a:ext uri="{FF2B5EF4-FFF2-40B4-BE49-F238E27FC236}">
                <a16:creationId xmlns:a16="http://schemas.microsoft.com/office/drawing/2014/main" id="{4059B8F9-F0BA-9FD8-E1B2-34896F3510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358" y="4220447"/>
            <a:ext cx="2582753" cy="167273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K-means Clustering in Machine Learning">
            <a:extLst>
              <a:ext uri="{FF2B5EF4-FFF2-40B4-BE49-F238E27FC236}">
                <a16:creationId xmlns:a16="http://schemas.microsoft.com/office/drawing/2014/main" id="{5B3E5554-5DFE-BF35-EF9B-FF31F3F340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3015" y="4242250"/>
            <a:ext cx="2713048"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930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B7CB5-46CF-3ED0-54F4-A0EC7A9C7F90}"/>
              </a:ext>
            </a:extLst>
          </p:cNvPr>
          <p:cNvSpPr>
            <a:spLocks noGrp="1"/>
          </p:cNvSpPr>
          <p:nvPr>
            <p:ph type="title"/>
          </p:nvPr>
        </p:nvSpPr>
        <p:spPr/>
        <p:txBody>
          <a:bodyPr/>
          <a:lstStyle/>
          <a:p>
            <a:r>
              <a:rPr lang="en-US" b="1" dirty="0"/>
              <a:t>Algorithm-Specific Insights</a:t>
            </a:r>
          </a:p>
        </p:txBody>
      </p:sp>
      <p:sp>
        <p:nvSpPr>
          <p:cNvPr id="3" name="Content Placeholder 2">
            <a:extLst>
              <a:ext uri="{FF2B5EF4-FFF2-40B4-BE49-F238E27FC236}">
                <a16:creationId xmlns:a16="http://schemas.microsoft.com/office/drawing/2014/main" id="{0CFE9FB0-46BA-4D99-5F35-3C09E16F43C0}"/>
              </a:ext>
            </a:extLst>
          </p:cNvPr>
          <p:cNvSpPr>
            <a:spLocks noGrp="1"/>
          </p:cNvSpPr>
          <p:nvPr>
            <p:ph idx="1"/>
          </p:nvPr>
        </p:nvSpPr>
        <p:spPr/>
        <p:txBody>
          <a:bodyPr/>
          <a:lstStyle/>
          <a:p>
            <a:r>
              <a:rPr lang="en-US" dirty="0" err="1"/>
              <a:t>Knn</a:t>
            </a:r>
            <a:r>
              <a:rPr lang="en-US" dirty="0"/>
              <a:t> </a:t>
            </a:r>
            <a:r>
              <a:rPr lang="en-US" sz="1600" dirty="0"/>
              <a:t>(Effective for well-separated data)</a:t>
            </a:r>
          </a:p>
          <a:p>
            <a:endParaRPr lang="en-US" dirty="0"/>
          </a:p>
          <a:p>
            <a:r>
              <a:rPr lang="en-US" dirty="0"/>
              <a:t>Naïve Bayes </a:t>
            </a:r>
            <a:r>
              <a:rPr lang="en-US" sz="1600" dirty="0"/>
              <a:t>(Probabilistic and efficient)</a:t>
            </a:r>
          </a:p>
          <a:p>
            <a:endParaRPr lang="en-US" dirty="0"/>
          </a:p>
          <a:p>
            <a:r>
              <a:rPr lang="en-US" dirty="0"/>
              <a:t>Decision Tree </a:t>
            </a:r>
            <a:r>
              <a:rPr lang="en-US" sz="1600" dirty="0"/>
              <a:t>(High interpretability)</a:t>
            </a:r>
          </a:p>
          <a:p>
            <a:endParaRPr lang="en-US" dirty="0"/>
          </a:p>
          <a:p>
            <a:r>
              <a:rPr lang="en-US" dirty="0"/>
              <a:t>Logistic Regression </a:t>
            </a:r>
            <a:r>
              <a:rPr lang="en-US" sz="1600" dirty="0"/>
              <a:t>(Binary predictions)</a:t>
            </a:r>
          </a:p>
          <a:p>
            <a:endParaRPr lang="en-US" dirty="0"/>
          </a:p>
          <a:p>
            <a:r>
              <a:rPr lang="en-US" dirty="0"/>
              <a:t>K-Means </a:t>
            </a:r>
            <a:r>
              <a:rPr lang="en-US" sz="1600" dirty="0"/>
              <a:t>(Unsupervised insights)</a:t>
            </a:r>
          </a:p>
        </p:txBody>
      </p:sp>
      <p:pic>
        <p:nvPicPr>
          <p:cNvPr id="7" name="Picture 6">
            <a:extLst>
              <a:ext uri="{FF2B5EF4-FFF2-40B4-BE49-F238E27FC236}">
                <a16:creationId xmlns:a16="http://schemas.microsoft.com/office/drawing/2014/main" id="{F8B11307-0C48-1960-699E-63115E45808A}"/>
              </a:ext>
            </a:extLst>
          </p:cNvPr>
          <p:cNvPicPr>
            <a:picLocks noChangeAspect="1"/>
          </p:cNvPicPr>
          <p:nvPr/>
        </p:nvPicPr>
        <p:blipFill>
          <a:blip r:embed="rId2"/>
          <a:stretch>
            <a:fillRect/>
          </a:stretch>
        </p:blipFill>
        <p:spPr>
          <a:xfrm>
            <a:off x="6222608" y="3022496"/>
            <a:ext cx="5210902" cy="390580"/>
          </a:xfrm>
          <a:prstGeom prst="rect">
            <a:avLst/>
          </a:prstGeom>
        </p:spPr>
      </p:pic>
      <p:pic>
        <p:nvPicPr>
          <p:cNvPr id="9" name="Picture 8">
            <a:extLst>
              <a:ext uri="{FF2B5EF4-FFF2-40B4-BE49-F238E27FC236}">
                <a16:creationId xmlns:a16="http://schemas.microsoft.com/office/drawing/2014/main" id="{7BB04DB6-4A9F-6468-8AAA-19CDEC79A231}"/>
              </a:ext>
            </a:extLst>
          </p:cNvPr>
          <p:cNvPicPr>
            <a:picLocks noChangeAspect="1"/>
          </p:cNvPicPr>
          <p:nvPr/>
        </p:nvPicPr>
        <p:blipFill>
          <a:blip r:embed="rId3"/>
          <a:stretch>
            <a:fillRect/>
          </a:stretch>
        </p:blipFill>
        <p:spPr>
          <a:xfrm>
            <a:off x="6121562" y="2166213"/>
            <a:ext cx="5210902" cy="390580"/>
          </a:xfrm>
          <a:prstGeom prst="rect">
            <a:avLst/>
          </a:prstGeom>
        </p:spPr>
      </p:pic>
      <p:pic>
        <p:nvPicPr>
          <p:cNvPr id="13" name="Picture 12">
            <a:extLst>
              <a:ext uri="{FF2B5EF4-FFF2-40B4-BE49-F238E27FC236}">
                <a16:creationId xmlns:a16="http://schemas.microsoft.com/office/drawing/2014/main" id="{887C80DE-BA4F-9A92-AC6B-B720C58EAF4B}"/>
              </a:ext>
            </a:extLst>
          </p:cNvPr>
          <p:cNvPicPr>
            <a:picLocks noChangeAspect="1"/>
          </p:cNvPicPr>
          <p:nvPr/>
        </p:nvPicPr>
        <p:blipFill>
          <a:blip r:embed="rId4"/>
          <a:stretch>
            <a:fillRect/>
          </a:stretch>
        </p:blipFill>
        <p:spPr>
          <a:xfrm>
            <a:off x="6199684" y="3872625"/>
            <a:ext cx="5210902" cy="381053"/>
          </a:xfrm>
          <a:prstGeom prst="rect">
            <a:avLst/>
          </a:prstGeom>
        </p:spPr>
      </p:pic>
      <p:pic>
        <p:nvPicPr>
          <p:cNvPr id="15" name="Picture 14">
            <a:extLst>
              <a:ext uri="{FF2B5EF4-FFF2-40B4-BE49-F238E27FC236}">
                <a16:creationId xmlns:a16="http://schemas.microsoft.com/office/drawing/2014/main" id="{62850470-6CA3-3FBA-B42D-575D7891A8B0}"/>
              </a:ext>
            </a:extLst>
          </p:cNvPr>
          <p:cNvPicPr>
            <a:picLocks noChangeAspect="1"/>
          </p:cNvPicPr>
          <p:nvPr/>
        </p:nvPicPr>
        <p:blipFill>
          <a:blip r:embed="rId5"/>
          <a:stretch>
            <a:fillRect/>
          </a:stretch>
        </p:blipFill>
        <p:spPr>
          <a:xfrm>
            <a:off x="6182300" y="4747151"/>
            <a:ext cx="5407957" cy="409632"/>
          </a:xfrm>
          <a:prstGeom prst="rect">
            <a:avLst/>
          </a:prstGeom>
        </p:spPr>
      </p:pic>
      <p:pic>
        <p:nvPicPr>
          <p:cNvPr id="17" name="Picture 16">
            <a:extLst>
              <a:ext uri="{FF2B5EF4-FFF2-40B4-BE49-F238E27FC236}">
                <a16:creationId xmlns:a16="http://schemas.microsoft.com/office/drawing/2014/main" id="{EFA61701-9690-E65E-F722-9A7537F61455}"/>
              </a:ext>
            </a:extLst>
          </p:cNvPr>
          <p:cNvPicPr>
            <a:picLocks noChangeAspect="1"/>
          </p:cNvPicPr>
          <p:nvPr/>
        </p:nvPicPr>
        <p:blipFill>
          <a:blip r:embed="rId6"/>
          <a:stretch>
            <a:fillRect/>
          </a:stretch>
        </p:blipFill>
        <p:spPr>
          <a:xfrm>
            <a:off x="6231635" y="5611698"/>
            <a:ext cx="5407957" cy="371527"/>
          </a:xfrm>
          <a:prstGeom prst="rect">
            <a:avLst/>
          </a:prstGeom>
        </p:spPr>
      </p:pic>
    </p:spTree>
    <p:extLst>
      <p:ext uri="{BB962C8B-B14F-4D97-AF65-F5344CB8AC3E}">
        <p14:creationId xmlns:p14="http://schemas.microsoft.com/office/powerpoint/2010/main" val="214156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18F26-F2EE-AFB7-4535-FF4D7DC889B7}"/>
              </a:ext>
            </a:extLst>
          </p:cNvPr>
          <p:cNvSpPr>
            <a:spLocks noGrp="1"/>
          </p:cNvSpPr>
          <p:nvPr>
            <p:ph type="title"/>
          </p:nvPr>
        </p:nvSpPr>
        <p:spPr/>
        <p:txBody>
          <a:bodyPr/>
          <a:lstStyle/>
          <a:p>
            <a:r>
              <a:rPr lang="en-US" dirty="0"/>
              <a:t>📊 Performance Comparison</a:t>
            </a:r>
          </a:p>
        </p:txBody>
      </p:sp>
      <p:pic>
        <p:nvPicPr>
          <p:cNvPr id="5" name="Content Placeholder 4">
            <a:extLst>
              <a:ext uri="{FF2B5EF4-FFF2-40B4-BE49-F238E27FC236}">
                <a16:creationId xmlns:a16="http://schemas.microsoft.com/office/drawing/2014/main" id="{D7D7AC22-07DF-5613-7A6F-F38096E860FB}"/>
              </a:ext>
            </a:extLst>
          </p:cNvPr>
          <p:cNvPicPr>
            <a:picLocks noGrp="1" noChangeAspect="1"/>
          </p:cNvPicPr>
          <p:nvPr>
            <p:ph idx="1"/>
          </p:nvPr>
        </p:nvPicPr>
        <p:blipFill>
          <a:blip r:embed="rId2"/>
          <a:stretch>
            <a:fillRect/>
          </a:stretch>
        </p:blipFill>
        <p:spPr>
          <a:xfrm>
            <a:off x="813916" y="1731963"/>
            <a:ext cx="10453641" cy="5126037"/>
          </a:xfrm>
        </p:spPr>
      </p:pic>
    </p:spTree>
    <p:extLst>
      <p:ext uri="{BB962C8B-B14F-4D97-AF65-F5344CB8AC3E}">
        <p14:creationId xmlns:p14="http://schemas.microsoft.com/office/powerpoint/2010/main" val="2855055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0A37E-4C7E-B2AC-029E-5FDB9975FF7E}"/>
              </a:ext>
            </a:extLst>
          </p:cNvPr>
          <p:cNvSpPr>
            <a:spLocks noGrp="1"/>
          </p:cNvSpPr>
          <p:nvPr>
            <p:ph type="title"/>
          </p:nvPr>
        </p:nvSpPr>
        <p:spPr/>
        <p:txBody>
          <a:bodyPr/>
          <a:lstStyle/>
          <a:p>
            <a:r>
              <a:rPr lang="en-US" dirty="0"/>
              <a:t>Results and Visuals</a:t>
            </a:r>
          </a:p>
        </p:txBody>
      </p:sp>
      <p:sp>
        <p:nvSpPr>
          <p:cNvPr id="3" name="Content Placeholder 2">
            <a:extLst>
              <a:ext uri="{FF2B5EF4-FFF2-40B4-BE49-F238E27FC236}">
                <a16:creationId xmlns:a16="http://schemas.microsoft.com/office/drawing/2014/main" id="{7F976476-0473-B317-EFB9-9DDC71D4AFC3}"/>
              </a:ext>
            </a:extLst>
          </p:cNvPr>
          <p:cNvSpPr>
            <a:spLocks noGrp="1"/>
          </p:cNvSpPr>
          <p:nvPr>
            <p:ph idx="1"/>
          </p:nvPr>
        </p:nvSpPr>
        <p:spPr/>
        <p:txBody>
          <a:bodyPr/>
          <a:lstStyle/>
          <a:p>
            <a:pPr marL="0" indent="0">
              <a:buNone/>
            </a:pPr>
            <a:r>
              <a:rPr lang="en-US" b="1" dirty="0"/>
              <a:t>Highlight results for each algorithm using visuals:</a:t>
            </a:r>
          </a:p>
          <a:p>
            <a:pPr>
              <a:buFont typeface="Arial" panose="020B0604020202020204" pitchFamily="34" charset="0"/>
              <a:buChar char="•"/>
            </a:pPr>
            <a:r>
              <a:rPr lang="en-US" dirty="0"/>
              <a:t>Decision Tree: High accuracy.</a:t>
            </a:r>
          </a:p>
          <a:p>
            <a:pPr>
              <a:buFont typeface="Arial" panose="020B0604020202020204" pitchFamily="34" charset="0"/>
              <a:buChar char="•"/>
            </a:pPr>
            <a:r>
              <a:rPr lang="en-US" dirty="0"/>
              <a:t>KNN: Moderate but insightful.</a:t>
            </a:r>
          </a:p>
          <a:p>
            <a:pPr>
              <a:buFont typeface="Arial" panose="020B0604020202020204" pitchFamily="34" charset="0"/>
              <a:buChar char="•"/>
            </a:pPr>
            <a:r>
              <a:rPr lang="en-US" dirty="0"/>
              <a:t>K-Means: Natural clusters revealed.</a:t>
            </a:r>
          </a:p>
          <a:p>
            <a:endParaRPr lang="en-US" dirty="0"/>
          </a:p>
        </p:txBody>
      </p:sp>
    </p:spTree>
    <p:extLst>
      <p:ext uri="{BB962C8B-B14F-4D97-AF65-F5344CB8AC3E}">
        <p14:creationId xmlns:p14="http://schemas.microsoft.com/office/powerpoint/2010/main" val="2469076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B765223-5B4D-2FE1-9F22-34727B9D0745}"/>
              </a:ext>
            </a:extLst>
          </p:cNvPr>
          <p:cNvSpPr>
            <a:spLocks noGrp="1"/>
          </p:cNvSpPr>
          <p:nvPr>
            <p:ph type="title"/>
          </p:nvPr>
        </p:nvSpPr>
        <p:spPr>
          <a:xfrm>
            <a:off x="680321" y="753228"/>
            <a:ext cx="4136123" cy="1080938"/>
          </a:xfrm>
        </p:spPr>
        <p:txBody>
          <a:bodyPr>
            <a:normAutofit/>
          </a:bodyPr>
          <a:lstStyle/>
          <a:p>
            <a:r>
              <a:rPr lang="en-US" sz="2400" b="1"/>
              <a:t>🔍 Conclusion</a:t>
            </a:r>
          </a:p>
        </p:txBody>
      </p:sp>
      <p:pic>
        <p:nvPicPr>
          <p:cNvPr id="17" name="Picture 16">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4" name="Rectangle 1">
            <a:extLst>
              <a:ext uri="{FF2B5EF4-FFF2-40B4-BE49-F238E27FC236}">
                <a16:creationId xmlns:a16="http://schemas.microsoft.com/office/drawing/2014/main" id="{B89C02C5-670C-83DF-9CD7-FD1EA0768A60}"/>
              </a:ext>
            </a:extLst>
          </p:cNvPr>
          <p:cNvSpPr>
            <a:spLocks noGrp="1" noChangeArrowheads="1"/>
          </p:cNvSpPr>
          <p:nvPr>
            <p:ph idx="1"/>
          </p:nvPr>
        </p:nvSpPr>
        <p:spPr bwMode="auto">
          <a:xfrm>
            <a:off x="680321" y="2336873"/>
            <a:ext cx="4136123" cy="359931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lang="en-US" sz="1300"/>
              <a:t>Each algorithm demonstrated unique strengths: </a:t>
            </a:r>
          </a:p>
          <a:p>
            <a:pPr marL="0" marR="0" lvl="0" indent="0" defTabSz="914400" rtl="0" eaLnBrk="0" fontAlgn="base" latinLnBrk="0" hangingPunct="0">
              <a:spcBef>
                <a:spcPct val="0"/>
              </a:spcBef>
              <a:spcAft>
                <a:spcPts val="600"/>
              </a:spcAft>
              <a:buClrTx/>
              <a:buSzTx/>
              <a:buFontTx/>
              <a:buNone/>
              <a:tabLst/>
            </a:pPr>
            <a:endParaRPr lang="en-US" sz="1300"/>
          </a:p>
          <a:p>
            <a:pPr marL="0" marR="0" lvl="0" indent="0" defTabSz="914400" rtl="0" eaLnBrk="0" fontAlgn="base" latinLnBrk="0" hangingPunct="0">
              <a:spcBef>
                <a:spcPct val="0"/>
              </a:spcBef>
              <a:spcAft>
                <a:spcPts val="600"/>
              </a:spcAft>
              <a:buClrTx/>
              <a:buSzTx/>
              <a:buFontTx/>
              <a:buNone/>
              <a:tabLst/>
            </a:pPr>
            <a:r>
              <a:rPr lang="en-US" sz="1300" b="1"/>
              <a:t>• Decision Tree and Naive Bayes </a:t>
            </a:r>
            <a:r>
              <a:rPr lang="en-US" sz="1300"/>
              <a:t>models excelled in interpretability and provided good predictive accuracy. </a:t>
            </a:r>
          </a:p>
          <a:p>
            <a:pPr marL="0" marR="0" lvl="0" indent="0" defTabSz="914400" rtl="0" eaLnBrk="0" fontAlgn="base" latinLnBrk="0" hangingPunct="0">
              <a:spcBef>
                <a:spcPct val="0"/>
              </a:spcBef>
              <a:spcAft>
                <a:spcPts val="600"/>
              </a:spcAft>
              <a:buClrTx/>
              <a:buSzTx/>
              <a:buFontTx/>
              <a:buNone/>
              <a:tabLst/>
            </a:pPr>
            <a:r>
              <a:rPr lang="en-US" sz="1300"/>
              <a:t>• KNN and Logistic Regression offered alternative insights for binary and multi-class spending predictions. </a:t>
            </a:r>
          </a:p>
          <a:p>
            <a:pPr marL="0" marR="0" lvl="0" indent="0" defTabSz="914400" rtl="0" eaLnBrk="0" fontAlgn="base" latinLnBrk="0" hangingPunct="0">
              <a:spcBef>
                <a:spcPct val="0"/>
              </a:spcBef>
              <a:spcAft>
                <a:spcPts val="600"/>
              </a:spcAft>
              <a:buClrTx/>
              <a:buSzTx/>
              <a:buFontTx/>
              <a:buNone/>
              <a:tabLst/>
            </a:pPr>
            <a:endParaRPr lang="en-US" sz="1300"/>
          </a:p>
          <a:p>
            <a:pPr marL="0" marR="0" lvl="0" indent="0" defTabSz="914400" rtl="0" eaLnBrk="0" fontAlgn="base" latinLnBrk="0" hangingPunct="0">
              <a:spcBef>
                <a:spcPct val="0"/>
              </a:spcBef>
              <a:spcAft>
                <a:spcPts val="600"/>
              </a:spcAft>
              <a:buClrTx/>
              <a:buSzTx/>
              <a:buFontTx/>
              <a:buNone/>
              <a:tabLst/>
            </a:pPr>
            <a:r>
              <a:rPr lang="en-US" sz="1300"/>
              <a:t>• </a:t>
            </a:r>
            <a:r>
              <a:rPr lang="en-US" sz="1300" b="1"/>
              <a:t>K-Means Clustering </a:t>
            </a:r>
            <a:r>
              <a:rPr lang="en-US" sz="1300"/>
              <a:t>revealed natural groupings, adding value through unsupervised segmentation. </a:t>
            </a:r>
          </a:p>
          <a:p>
            <a:pPr marL="0" marR="0" lvl="0" indent="0" defTabSz="914400" rtl="0" eaLnBrk="0" fontAlgn="base" latinLnBrk="0" hangingPunct="0">
              <a:spcBef>
                <a:spcPct val="0"/>
              </a:spcBef>
              <a:spcAft>
                <a:spcPts val="600"/>
              </a:spcAft>
              <a:buClrTx/>
              <a:buSzTx/>
              <a:buFontTx/>
              <a:buNone/>
              <a:tabLst/>
            </a:pPr>
            <a:endParaRPr lang="en-US" sz="1300"/>
          </a:p>
          <a:p>
            <a:pPr marL="0" marR="0" lvl="0" indent="0" defTabSz="914400" rtl="0" eaLnBrk="0" fontAlgn="base" latinLnBrk="0" hangingPunct="0">
              <a:spcBef>
                <a:spcPct val="0"/>
              </a:spcBef>
              <a:spcAft>
                <a:spcPts val="600"/>
              </a:spcAft>
              <a:buClrTx/>
              <a:buSzTx/>
              <a:buFontTx/>
              <a:buNone/>
              <a:tabLst/>
            </a:pPr>
            <a:r>
              <a:rPr lang="en-US" sz="1300"/>
              <a:t>For practical applications in customer segmentation, the </a:t>
            </a:r>
            <a:r>
              <a:rPr lang="en-US" sz="1300" b="1"/>
              <a:t>Decision Tree </a:t>
            </a:r>
            <a:r>
              <a:rPr lang="en-US" sz="1300"/>
              <a:t>model may be most advantageous due to its high accuracy and straightforward interpretability</a:t>
            </a:r>
            <a:endParaRPr kumimoji="0" lang="en-US" altLang="en-US" sz="1300" b="0" i="0" u="none" strike="noStrike" cap="none" normalizeH="0" baseline="0">
              <a:ln>
                <a:noFill/>
              </a:ln>
              <a:effectLst/>
              <a:latin typeface="Arial" panose="020B0604020202020204" pitchFamily="34" charset="0"/>
            </a:endParaRPr>
          </a:p>
        </p:txBody>
      </p:sp>
      <p:pic>
        <p:nvPicPr>
          <p:cNvPr id="6" name="Picture 5">
            <a:extLst>
              <a:ext uri="{FF2B5EF4-FFF2-40B4-BE49-F238E27FC236}">
                <a16:creationId xmlns:a16="http://schemas.microsoft.com/office/drawing/2014/main" id="{803BB550-8450-1DEB-2F44-7307A330C7FC}"/>
              </a:ext>
            </a:extLst>
          </p:cNvPr>
          <p:cNvPicPr>
            <a:picLocks noChangeAspect="1"/>
          </p:cNvPicPr>
          <p:nvPr/>
        </p:nvPicPr>
        <p:blipFill>
          <a:blip r:embed="rId4"/>
          <a:stretch>
            <a:fillRect/>
          </a:stretch>
        </p:blipFill>
        <p:spPr>
          <a:xfrm>
            <a:off x="5276090" y="1451910"/>
            <a:ext cx="6303134" cy="392370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299833782"/>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2.jpeg"/></Relationships>
</file>

<file path=ppt/theme/_rels/theme6.xml.rels><?xml version="1.0" encoding="UTF-8" standalone="yes"?>
<Relationships xmlns="http://schemas.openxmlformats.org/package/2006/relationships"><Relationship Id="rId1" Type="http://schemas.openxmlformats.org/officeDocument/2006/relationships/image" Target="../media/image19.jpeg"/></Relationships>
</file>

<file path=ppt/theme/_rels/theme8.xml.rels><?xml version="1.0" encoding="UTF-8" standalone="yes"?>
<Relationships xmlns="http://schemas.openxmlformats.org/package/2006/relationships"><Relationship Id="rId1" Type="http://schemas.openxmlformats.org/officeDocument/2006/relationships/image" Target="../media/image23.jpeg"/></Relationships>
</file>

<file path=ppt/theme/theme1.xml><?xml version="1.0" encoding="utf-8"?>
<a:theme xmlns:a="http://schemas.openxmlformats.org/drawingml/2006/main" name="ShojiVTI">
  <a:themeElements>
    <a:clrScheme name="AnalogousFromRegularSeedRightStep">
      <a:dk1>
        <a:srgbClr val="000000"/>
      </a:dk1>
      <a:lt1>
        <a:srgbClr val="FFFFFF"/>
      </a:lt1>
      <a:dk2>
        <a:srgbClr val="412724"/>
      </a:dk2>
      <a:lt2>
        <a:srgbClr val="E2E8E4"/>
      </a:lt2>
      <a:accent1>
        <a:srgbClr val="D739AE"/>
      </a:accent1>
      <a:accent2>
        <a:srgbClr val="C5275A"/>
      </a:accent2>
      <a:accent3>
        <a:srgbClr val="D74839"/>
      </a:accent3>
      <a:accent4>
        <a:srgbClr val="C57827"/>
      </a:accent4>
      <a:accent5>
        <a:srgbClr val="B0A72F"/>
      </a:accent5>
      <a:accent6>
        <a:srgbClr val="81B223"/>
      </a:accent6>
      <a:hlink>
        <a:srgbClr val="31944B"/>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1_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4.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5.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6.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7.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8.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Organic</Template>
  <TotalTime>69</TotalTime>
  <Words>398</Words>
  <Application>Microsoft Office PowerPoint</Application>
  <PresentationFormat>Widescreen</PresentationFormat>
  <Paragraphs>42</Paragraphs>
  <Slides>11</Slides>
  <Notes>0</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11</vt:i4>
      </vt:variant>
    </vt:vector>
  </HeadingPairs>
  <TitlesOfParts>
    <vt:vector size="29" baseType="lpstr">
      <vt:lpstr>Meiryo</vt:lpstr>
      <vt:lpstr>Arial</vt:lpstr>
      <vt:lpstr>Bookman Old Style</vt:lpstr>
      <vt:lpstr>Calisto MT</vt:lpstr>
      <vt:lpstr>Century Gothic</vt:lpstr>
      <vt:lpstr>Corbel</vt:lpstr>
      <vt:lpstr>Garamond</vt:lpstr>
      <vt:lpstr>Rockwell</vt:lpstr>
      <vt:lpstr>Trebuchet MS</vt:lpstr>
      <vt:lpstr>Wingdings 2</vt:lpstr>
      <vt:lpstr>ShojiVTI</vt:lpstr>
      <vt:lpstr>Organic</vt:lpstr>
      <vt:lpstr>1_Organic</vt:lpstr>
      <vt:lpstr>Slate</vt:lpstr>
      <vt:lpstr>Vapor Trail</vt:lpstr>
      <vt:lpstr>Quotable</vt:lpstr>
      <vt:lpstr>Berlin</vt:lpstr>
      <vt:lpstr>Damask</vt:lpstr>
      <vt:lpstr>customer segmentation analysis</vt:lpstr>
      <vt:lpstr>INTRODUCTION The purpose of this project is to perform customer segmentation analysis using a dataset containing demographic and behavioral information. Customer segmentation helps companies understand the unique needs of different customer groups, which can optimize marketing strategies, improve customer retention, and increase revenue by providing more personalized experiences.</vt:lpstr>
      <vt:lpstr>Objective of Analysis: This project aims to categorize customers based on their purchasing behaviors and demographics, enabling the identification of high-spending segments. By categorizing spending scores into "Low," "Medium," and "High," we can draw actionable insights to improve customer engagement. Our analysis will employ machine learning algorithms to predict spending behavior, evaluate their performance, and choose the most effective model.</vt:lpstr>
      <vt:lpstr>🗄️ Dataset Details</vt:lpstr>
      <vt:lpstr>🧠 Algorithms Used</vt:lpstr>
      <vt:lpstr>Algorithm-Specific Insights</vt:lpstr>
      <vt:lpstr>📊 Performance Comparison</vt:lpstr>
      <vt:lpstr>Results and Visuals</vt:lpstr>
      <vt:lpstr>🔍 Conclusion</vt:lpstr>
      <vt:lpstr>Explore More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Unique Girdhar</dc:creator>
  <cp:lastModifiedBy>Unique Girdhar</cp:lastModifiedBy>
  <cp:revision>6</cp:revision>
  <dcterms:created xsi:type="dcterms:W3CDTF">2024-11-18T13:52:16Z</dcterms:created>
  <dcterms:modified xsi:type="dcterms:W3CDTF">2024-11-21T08:39:35Z</dcterms:modified>
</cp:coreProperties>
</file>